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66" r:id="rId2"/>
    <p:sldId id="267" r:id="rId3"/>
    <p:sldId id="269" r:id="rId4"/>
    <p:sldId id="270" r:id="rId5"/>
    <p:sldId id="256" r:id="rId6"/>
    <p:sldId id="265" r:id="rId7"/>
    <p:sldId id="264" r:id="rId8"/>
    <p:sldId id="268" r:id="rId9"/>
    <p:sldId id="272" r:id="rId10"/>
    <p:sldId id="273" r:id="rId11"/>
    <p:sldId id="271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79A5F72-C137-4F7B-A7ED-6D422CA0EC49}">
          <p14:sldIdLst>
            <p14:sldId id="266"/>
            <p14:sldId id="267"/>
            <p14:sldId id="269"/>
            <p14:sldId id="270"/>
            <p14:sldId id="256"/>
            <p14:sldId id="265"/>
            <p14:sldId id="264"/>
            <p14:sldId id="268"/>
            <p14:sldId id="272"/>
            <p14:sldId id="273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9" autoAdjust="0"/>
  </p:normalViewPr>
  <p:slideViewPr>
    <p:cSldViewPr>
      <p:cViewPr>
        <p:scale>
          <a:sx n="118" d="100"/>
          <a:sy n="118" d="100"/>
        </p:scale>
        <p:origin x="-143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76EE3-D2F1-477F-896F-DA92A92E2A61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F3B16-4594-4D7D-B976-4FB53ED06A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714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F3B16-4594-4D7D-B976-4FB53ED06A0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65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Обзор </a:t>
            </a:r>
            <a:r>
              <a:rPr lang="ru-RU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нарушений обязательных требований, выявленных  Территориальным органом Росздравнадзора по Томской области в </a:t>
            </a:r>
            <a:r>
              <a:rPr lang="ru-RU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 </a:t>
            </a:r>
            <a:r>
              <a:rPr lang="ru-RU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</a:t>
            </a:r>
            <a:endParaRPr lang="ru-RU" sz="3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564904"/>
            <a:ext cx="7488832" cy="3683496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sz="1800" dirty="0" smtClean="0"/>
          </a:p>
          <a:p>
            <a:endParaRPr lang="ru-RU" sz="1800" dirty="0"/>
          </a:p>
          <a:p>
            <a:endParaRPr lang="ru-RU" sz="1800" dirty="0" smtClean="0"/>
          </a:p>
          <a:p>
            <a:endParaRPr lang="ru-RU" sz="1800" dirty="0"/>
          </a:p>
          <a:p>
            <a:endParaRPr lang="ru-RU" sz="1800" dirty="0" smtClean="0"/>
          </a:p>
          <a:p>
            <a:endParaRPr lang="ru-RU" sz="2000" dirty="0"/>
          </a:p>
          <a:p>
            <a:r>
              <a:rPr lang="ru-RU" sz="2000" dirty="0" err="1" smtClean="0"/>
              <a:t>Е.П.Анисимова</a:t>
            </a:r>
            <a:r>
              <a:rPr lang="ru-RU" sz="2000" dirty="0" smtClean="0"/>
              <a:t>, ведущий специалист-эксперт Территориального органа Росздравнадзора по Томской области</a:t>
            </a:r>
          </a:p>
          <a:p>
            <a:endParaRPr lang="ru-RU" sz="1800" dirty="0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16632"/>
            <a:ext cx="724065" cy="83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053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Перечень неотмененных актов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Постановление Правительства РФ от 31.12.2020 N 2467</a:t>
            </a:r>
          </a:p>
          <a:p>
            <a:r>
              <a:rPr lang="ru-RU" dirty="0" smtClean="0"/>
              <a:t>"</a:t>
            </a:r>
            <a:r>
              <a:rPr lang="ru-RU" dirty="0"/>
              <a:t>Об утверждении перечня нормативных правовых актов и групп нормативных правовых актов Правительства Российской Федерации, нормативных правовых актов, отдельных положений нормативных правовых актов и групп нормативных правовых актов федеральных органов исполнительной власти, правовых актов, отдельных положений правовых актов, групп правовых актов исполнительных и распорядительных органов государственной власти РСФСР и Союза ССР, решений Государственной комиссии по радиочастотам, содержащих обязательные требования, в отношении которых не применяются положения частей 1, 2 и 3 статьи 15 Федерального закона "Об обязательных требованиях в Российской Федерации"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303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458032" cy="3514402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Благодарю за внимание!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32656"/>
            <a:ext cx="724065" cy="838391"/>
          </a:xfrm>
        </p:spPr>
      </p:pic>
    </p:spTree>
    <p:extLst>
      <p:ext uri="{BB962C8B-B14F-4D97-AF65-F5344CB8AC3E}">
        <p14:creationId xmlns:p14="http://schemas.microsoft.com/office/powerpoint/2010/main" val="611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7458032" cy="10849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Основные категории нарушений, по которым выданы предписания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2060848"/>
            <a:ext cx="7458032" cy="41875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1. Нарушение порядков </a:t>
            </a:r>
            <a:r>
              <a:rPr lang="ru-RU" dirty="0" smtClean="0"/>
              <a:t>оказания </a:t>
            </a:r>
            <a:r>
              <a:rPr lang="ru-RU" dirty="0" smtClean="0"/>
              <a:t>медицинской помощи</a:t>
            </a:r>
          </a:p>
          <a:p>
            <a:r>
              <a:rPr lang="ru-RU" dirty="0" smtClean="0"/>
              <a:t>2.Нарушение прав граждан в сфере охраны здоровья</a:t>
            </a:r>
          </a:p>
          <a:p>
            <a:r>
              <a:rPr lang="ru-RU" dirty="0" smtClean="0"/>
              <a:t>3.Нарушения при обращении лекарственных </a:t>
            </a:r>
            <a:r>
              <a:rPr lang="ru-RU" dirty="0" smtClean="0"/>
              <a:t>средств</a:t>
            </a:r>
          </a:p>
          <a:p>
            <a:r>
              <a:rPr lang="ru-RU" b="1" dirty="0" smtClean="0"/>
              <a:t>Количество </a:t>
            </a:r>
            <a:r>
              <a:rPr lang="ru-RU" b="1" dirty="0" smtClean="0"/>
              <a:t>предписаний, выданных </a:t>
            </a:r>
            <a:r>
              <a:rPr lang="ru-RU" b="1" dirty="0" smtClean="0"/>
              <a:t>за 2021 год – 32.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59097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602048" cy="21328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Основные нарушения прав граждан в сфере охраны здоровья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2132856"/>
            <a:ext cx="7458032" cy="4115544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Доступность медицинской помощи </a:t>
            </a:r>
            <a:endParaRPr lang="ru-RU" dirty="0" smtClean="0"/>
          </a:p>
          <a:p>
            <a:pPr lvl="0"/>
            <a:r>
              <a:rPr lang="ru-RU" dirty="0"/>
              <a:t>Непредставление гарантированного объема медицинской помощи </a:t>
            </a:r>
            <a:endParaRPr lang="ru-RU" dirty="0" smtClean="0"/>
          </a:p>
          <a:p>
            <a:pPr lvl="0"/>
            <a:r>
              <a:rPr lang="ru-RU" dirty="0" smtClean="0"/>
              <a:t>Отказ </a:t>
            </a:r>
            <a:r>
              <a:rPr lang="ru-RU" dirty="0"/>
              <a:t>в медицинской </a:t>
            </a:r>
            <a:r>
              <a:rPr lang="ru-RU" dirty="0" smtClean="0"/>
              <a:t>помощи</a:t>
            </a:r>
            <a:endParaRPr lang="ru-RU" dirty="0"/>
          </a:p>
          <a:p>
            <a:pPr lvl="0"/>
            <a:r>
              <a:rPr lang="ru-RU" dirty="0" smtClean="0"/>
              <a:t>Отказ </a:t>
            </a:r>
            <a:r>
              <a:rPr lang="ru-RU" dirty="0"/>
              <a:t>в предоставлении информации о состоянии </a:t>
            </a:r>
            <a:r>
              <a:rPr lang="ru-RU" dirty="0" smtClean="0"/>
              <a:t>здоровья</a:t>
            </a:r>
            <a:endParaRPr lang="ru-RU" dirty="0"/>
          </a:p>
          <a:p>
            <a:pPr lvl="0"/>
            <a:r>
              <a:rPr lang="ru-RU" dirty="0" smtClean="0"/>
              <a:t>Несоблюдение </a:t>
            </a:r>
            <a:r>
              <a:rPr lang="ru-RU" dirty="0"/>
              <a:t>врачебной </a:t>
            </a:r>
            <a:r>
              <a:rPr lang="ru-RU" dirty="0" smtClean="0"/>
              <a:t>тайны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0472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458032" cy="106613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Составы административных правонарушений, примененные в </a:t>
            </a:r>
            <a:r>
              <a:rPr lang="ru-RU" sz="3100" dirty="0"/>
              <a:t>2021 </a:t>
            </a:r>
            <a:r>
              <a:rPr lang="ru-RU" sz="3100" dirty="0" smtClean="0"/>
              <a:t>году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268760"/>
            <a:ext cx="7530040" cy="4979640"/>
          </a:xfrm>
        </p:spPr>
        <p:txBody>
          <a:bodyPr>
            <a:normAutofit fontScale="85000" lnSpcReduction="20000"/>
          </a:bodyPr>
          <a:lstStyle/>
          <a:p>
            <a:endParaRPr lang="en-US" sz="1700" b="1" dirty="0" smtClean="0"/>
          </a:p>
          <a:p>
            <a:pPr algn="just"/>
            <a:r>
              <a:rPr lang="ru-RU" sz="1800" b="1" dirty="0"/>
              <a:t>Ч. 3 ст. 19.2о КоАП РФ </a:t>
            </a:r>
            <a:r>
              <a:rPr lang="ru-RU" sz="1800" dirty="0"/>
              <a:t>- осуществление деятельности, не связанной с извлечением прибыли, с грубым нарушением требований и условий, предусмотренных специальным разрешением (лицензией), если специальное разрешение (лицензия) обязательно (обязательна</a:t>
            </a:r>
            <a:r>
              <a:rPr lang="ru-RU" sz="1800" dirty="0" smtClean="0"/>
              <a:t>)</a:t>
            </a:r>
            <a:endParaRPr lang="en-US" sz="1800" dirty="0" smtClean="0"/>
          </a:p>
          <a:p>
            <a:pPr algn="just"/>
            <a:r>
              <a:rPr lang="ru-RU" sz="1800" b="1" dirty="0"/>
              <a:t>Ч. 1 ст. 19.2о КоАП РФ </a:t>
            </a:r>
            <a:r>
              <a:rPr lang="ru-RU" sz="1800" dirty="0"/>
              <a:t>- осуществление деятельности, не связанной с извлечением прибыли</a:t>
            </a:r>
            <a:r>
              <a:rPr lang="ru-RU" sz="1800" dirty="0" smtClean="0"/>
              <a:t>,</a:t>
            </a:r>
            <a:r>
              <a:rPr lang="en-US" sz="1800" dirty="0" smtClean="0"/>
              <a:t> </a:t>
            </a:r>
            <a:r>
              <a:rPr lang="ru-RU" sz="1800" dirty="0"/>
              <a:t>без специального разрешения (лицензии), если специальное разрешение (лицензия) обязательно (обязательна</a:t>
            </a:r>
            <a:r>
              <a:rPr lang="ru-RU" sz="1800" dirty="0" smtClean="0"/>
              <a:t>)</a:t>
            </a:r>
            <a:endParaRPr lang="ru-RU" sz="1800" dirty="0"/>
          </a:p>
          <a:p>
            <a:pPr algn="just"/>
            <a:r>
              <a:rPr lang="ru-RU" sz="1800" b="1" dirty="0" smtClean="0"/>
              <a:t>Ч</a:t>
            </a:r>
            <a:r>
              <a:rPr lang="ru-RU" sz="1800" b="1" dirty="0" smtClean="0"/>
              <a:t>. 4 ст.14.1 КоАП РФ </a:t>
            </a:r>
            <a:r>
              <a:rPr lang="ru-RU" sz="1800" dirty="0" smtClean="0"/>
              <a:t>- </a:t>
            </a:r>
            <a:r>
              <a:rPr lang="ru-RU" sz="1800" dirty="0"/>
              <a:t>о</a:t>
            </a:r>
            <a:r>
              <a:rPr lang="ru-RU" sz="1800" dirty="0" smtClean="0"/>
              <a:t>существление </a:t>
            </a:r>
            <a:r>
              <a:rPr lang="ru-RU" sz="1800" dirty="0"/>
              <a:t>предпринимательской деятельности с грубым нарушением требований и условий, предусмотренных специальным разрешением (лицензией</a:t>
            </a:r>
            <a:r>
              <a:rPr lang="ru-RU" sz="1800" dirty="0" smtClean="0"/>
              <a:t>)</a:t>
            </a:r>
          </a:p>
          <a:p>
            <a:pPr algn="just"/>
            <a:r>
              <a:rPr lang="ru-RU" sz="1800" b="1" dirty="0" smtClean="0"/>
              <a:t>Ч</a:t>
            </a:r>
            <a:r>
              <a:rPr lang="ru-RU" sz="1800" b="1" dirty="0" smtClean="0"/>
              <a:t>. 1 ст. 14.43 КоАП РФ </a:t>
            </a:r>
            <a:r>
              <a:rPr lang="ru-RU" sz="1800" dirty="0"/>
              <a:t>- </a:t>
            </a:r>
            <a:r>
              <a:rPr lang="ru-RU" sz="1800" dirty="0" smtClean="0"/>
              <a:t>нарушение </a:t>
            </a:r>
            <a:r>
              <a:rPr lang="ru-RU" sz="1800" dirty="0"/>
              <a:t>изготовителем, исполнителем (лицом, выполняющим функции иностранного изготовителя), продавцом требований технических регламентов или подлежащих применению до дня вступления в силу соответствующих технических регламентов обязательных требований к продукции либо к продукции и связанным с требованиями к продукции процессам проектирования (включая изыскания), производства, строительства, монтажа, наладки, эксплуатации, хранения, перевозки, реализации и утилизации либо выпуск в обращение продукции, не соответствующей таким </a:t>
            </a:r>
            <a:r>
              <a:rPr lang="ru-RU" sz="1800" dirty="0" smtClean="0"/>
              <a:t>требованиям</a:t>
            </a:r>
          </a:p>
          <a:p>
            <a:pPr algn="just"/>
            <a:r>
              <a:rPr lang="ru-RU" sz="1800" b="1" dirty="0" smtClean="0"/>
              <a:t>Ч</a:t>
            </a:r>
            <a:r>
              <a:rPr lang="ru-RU" sz="1800" b="1" dirty="0"/>
              <a:t>. 2 ст. </a:t>
            </a:r>
            <a:r>
              <a:rPr lang="ru-RU" sz="1800" b="1" dirty="0"/>
              <a:t>19.4.1 КоАП </a:t>
            </a:r>
            <a:r>
              <a:rPr lang="ru-RU" sz="1800" b="1" dirty="0"/>
              <a:t>РФ </a:t>
            </a:r>
            <a:r>
              <a:rPr lang="ru-RU" sz="1800" dirty="0"/>
              <a:t>- </a:t>
            </a:r>
            <a:r>
              <a:rPr lang="ru-RU" sz="1800" dirty="0"/>
              <a:t>уклонение от проверки, повлекшее невозможность проведения </a:t>
            </a:r>
            <a:r>
              <a:rPr lang="ru-RU" sz="1800" dirty="0" smtClean="0"/>
              <a:t>проверки</a:t>
            </a:r>
            <a:endParaRPr lang="en-US" sz="1800" dirty="0" smtClean="0"/>
          </a:p>
          <a:p>
            <a:pPr algn="just"/>
            <a:r>
              <a:rPr lang="ru-RU" sz="1800" b="1" dirty="0" smtClean="0"/>
              <a:t>Ст</a:t>
            </a:r>
            <a:r>
              <a:rPr lang="ru-RU" sz="1800" b="1" dirty="0"/>
              <a:t>. </a:t>
            </a:r>
            <a:r>
              <a:rPr lang="ru-RU" sz="1800" b="1" dirty="0" smtClean="0"/>
              <a:t>6.28 </a:t>
            </a:r>
            <a:r>
              <a:rPr lang="ru-RU" sz="1800" b="1" dirty="0"/>
              <a:t>КоАП РФ </a:t>
            </a:r>
            <a:r>
              <a:rPr lang="ru-RU" sz="1800" b="1" dirty="0" smtClean="0"/>
              <a:t>- </a:t>
            </a:r>
            <a:r>
              <a:rPr lang="ru-RU" sz="1800" dirty="0" smtClean="0"/>
              <a:t>нарушение </a:t>
            </a:r>
            <a:r>
              <a:rPr lang="ru-RU" sz="1800" dirty="0"/>
              <a:t>установленных правил в сфере обращения медицинских изделий, если эти действия не содержат признаков уголовно наказуемого </a:t>
            </a:r>
            <a:r>
              <a:rPr lang="ru-RU" sz="1800" dirty="0" smtClean="0"/>
              <a:t>деяния</a:t>
            </a:r>
          </a:p>
          <a:p>
            <a:endParaRPr lang="ru-RU" sz="1400" dirty="0"/>
          </a:p>
          <a:p>
            <a:endParaRPr lang="ru-RU" sz="1400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0642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НОВЫЙ ПОРЯДОК ВЕДЕНИЯ ГОСУДАРСТВЕННОГО И МУНИЦИПАЛЬНОГО КОНТРОЛЯ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307128"/>
          </a:xfrm>
        </p:spPr>
        <p:txBody>
          <a:bodyPr>
            <a:normAutofit fontScale="47500" lnSpcReduction="20000"/>
          </a:bodyPr>
          <a:lstStyle/>
          <a:p>
            <a:endParaRPr lang="ru-RU" b="1" dirty="0" smtClean="0"/>
          </a:p>
          <a:p>
            <a:pPr algn="ctr"/>
            <a:r>
              <a:rPr lang="ru-RU" sz="7400" b="1" dirty="0"/>
              <a:t>Федеральный закон от 31.07.2020 N 248-ФЗ "О государственном контроле (надзоре) и муниципальном контроле в Российской Федерации" </a:t>
            </a:r>
            <a:endParaRPr lang="ru-RU" sz="7400" b="1" dirty="0" smtClean="0"/>
          </a:p>
          <a:p>
            <a:r>
              <a:rPr lang="ru-RU" sz="7400" b="1" dirty="0" smtClean="0"/>
              <a:t>В </a:t>
            </a:r>
            <a:r>
              <a:rPr lang="ru-RU" sz="7400" b="1" dirty="0"/>
              <a:t>целом </a:t>
            </a:r>
            <a:r>
              <a:rPr lang="ru-RU" sz="7400" b="1" dirty="0" smtClean="0"/>
              <a:t>вступил </a:t>
            </a:r>
            <a:r>
              <a:rPr lang="ru-RU" sz="7400" b="1" dirty="0"/>
              <a:t>в силу 01.07.2021</a:t>
            </a:r>
          </a:p>
          <a:p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242226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Статья 56 № 248-ФЗ </a:t>
            </a:r>
            <a:r>
              <a:rPr lang="ru-RU" b="1" dirty="0"/>
              <a:t>Виды контрольных (надзорных) мероприятий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  <a:p>
            <a:r>
              <a:rPr lang="ru-RU" dirty="0"/>
              <a:t>Росздравнадзор вправе проводить следующие </a:t>
            </a:r>
            <a:r>
              <a:rPr lang="ru-RU" dirty="0" smtClean="0"/>
              <a:t>контрольные(надзорные) мероприятия:</a:t>
            </a:r>
            <a:endParaRPr lang="ru-RU" dirty="0"/>
          </a:p>
          <a:p>
            <a:r>
              <a:rPr lang="ru-RU" dirty="0" smtClean="0"/>
              <a:t>1) </a:t>
            </a:r>
            <a:r>
              <a:rPr lang="ru-RU" dirty="0"/>
              <a:t>документарная проверка;</a:t>
            </a:r>
          </a:p>
          <a:p>
            <a:r>
              <a:rPr lang="ru-RU" dirty="0" smtClean="0"/>
              <a:t>2) </a:t>
            </a:r>
            <a:r>
              <a:rPr lang="ru-RU" dirty="0"/>
              <a:t>выездная </a:t>
            </a:r>
            <a:r>
              <a:rPr lang="ru-RU" dirty="0" smtClean="0"/>
              <a:t>проверка;</a:t>
            </a:r>
            <a:endParaRPr lang="ru-RU" dirty="0"/>
          </a:p>
          <a:p>
            <a:r>
              <a:rPr lang="ru-RU" dirty="0"/>
              <a:t>3</a:t>
            </a:r>
            <a:r>
              <a:rPr lang="ru-RU" dirty="0" smtClean="0"/>
              <a:t>) </a:t>
            </a:r>
            <a:r>
              <a:rPr lang="ru-RU" dirty="0"/>
              <a:t>контрольная закупка;</a:t>
            </a:r>
          </a:p>
          <a:p>
            <a:r>
              <a:rPr lang="ru-RU" dirty="0" smtClean="0"/>
              <a:t>4</a:t>
            </a:r>
            <a:r>
              <a:rPr lang="ru-RU" dirty="0"/>
              <a:t>) инспекционный визит</a:t>
            </a:r>
            <a:r>
              <a:rPr lang="ru-RU" dirty="0" smtClean="0"/>
              <a:t>;</a:t>
            </a:r>
          </a:p>
          <a:p>
            <a:r>
              <a:rPr lang="ru-RU" dirty="0" smtClean="0"/>
              <a:t>5</a:t>
            </a:r>
            <a:r>
              <a:rPr lang="ru-RU" dirty="0"/>
              <a:t>) выборочный контроль </a:t>
            </a:r>
            <a:r>
              <a:rPr lang="ru-RU" dirty="0" smtClean="0"/>
              <a:t>качества.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491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Статья 45 №248-ФЗ </a:t>
            </a:r>
            <a:br>
              <a:rPr lang="ru-RU" b="1" dirty="0" smtClean="0"/>
            </a:br>
            <a:r>
              <a:rPr lang="ru-RU" b="1" dirty="0" smtClean="0"/>
              <a:t>Виды </a:t>
            </a:r>
            <a:r>
              <a:rPr lang="ru-RU" b="1" dirty="0"/>
              <a:t>профилактических мероприятий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/>
          </a:p>
          <a:p>
            <a:r>
              <a:rPr lang="ru-RU" dirty="0" smtClean="0"/>
              <a:t>Росздравнадзор вправе проводить </a:t>
            </a:r>
            <a:r>
              <a:rPr lang="ru-RU" dirty="0"/>
              <a:t>следующие профилактические мероприятия:</a:t>
            </a:r>
          </a:p>
          <a:p>
            <a:r>
              <a:rPr lang="ru-RU" dirty="0"/>
              <a:t>1) информирование;</a:t>
            </a:r>
          </a:p>
          <a:p>
            <a:r>
              <a:rPr lang="ru-RU" dirty="0"/>
              <a:t>2) обобщение правоприменительной практики;</a:t>
            </a:r>
          </a:p>
          <a:p>
            <a:r>
              <a:rPr lang="ru-RU" dirty="0"/>
              <a:t>3</a:t>
            </a:r>
            <a:r>
              <a:rPr lang="ru-RU" dirty="0" smtClean="0"/>
              <a:t>) </a:t>
            </a:r>
            <a:r>
              <a:rPr lang="ru-RU" dirty="0"/>
              <a:t>объявление предостережения;</a:t>
            </a:r>
          </a:p>
          <a:p>
            <a:r>
              <a:rPr lang="ru-RU" dirty="0"/>
              <a:t>4</a:t>
            </a:r>
            <a:r>
              <a:rPr lang="ru-RU" dirty="0" smtClean="0"/>
              <a:t>) </a:t>
            </a:r>
            <a:r>
              <a:rPr lang="ru-RU" dirty="0"/>
              <a:t>консультирование;</a:t>
            </a:r>
          </a:p>
          <a:p>
            <a:r>
              <a:rPr lang="ru-RU" dirty="0"/>
              <a:t>5</a:t>
            </a:r>
            <a:r>
              <a:rPr lang="ru-RU" dirty="0" smtClean="0"/>
              <a:t>) </a:t>
            </a:r>
            <a:r>
              <a:rPr lang="ru-RU" dirty="0"/>
              <a:t>профилактический визит</a:t>
            </a:r>
            <a:r>
              <a:rPr lang="ru-RU" dirty="0" smtClean="0"/>
              <a:t>.</a:t>
            </a:r>
          </a:p>
          <a:p>
            <a:r>
              <a:rPr lang="ru-RU" b="1" dirty="0"/>
              <a:t>Количество </a:t>
            </a:r>
            <a:r>
              <a:rPr lang="ru-RU" b="1" dirty="0" smtClean="0"/>
              <a:t>профилактических визитов </a:t>
            </a:r>
            <a:r>
              <a:rPr lang="ru-RU" b="1" dirty="0"/>
              <a:t>за 2021 год – </a:t>
            </a:r>
            <a:r>
              <a:rPr lang="ru-RU" b="1" dirty="0" smtClean="0"/>
              <a:t>25.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2559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30040" cy="15701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Основные поводы для выдачи предостережений о недопустимости нарушения обязательных требований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2636912"/>
            <a:ext cx="7530040" cy="361148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1. </a:t>
            </a:r>
            <a:r>
              <a:rPr lang="ru-RU" dirty="0"/>
              <a:t>Признаки нарушений прав граждан в сфере охраны </a:t>
            </a:r>
            <a:r>
              <a:rPr lang="ru-RU" dirty="0" smtClean="0"/>
              <a:t>здоровья;</a:t>
            </a:r>
          </a:p>
          <a:p>
            <a:r>
              <a:rPr lang="ru-RU" dirty="0" smtClean="0"/>
              <a:t>2. Признаки нарушений законодательства об обеспечении льготных категорий граждан лекарственными средствами;</a:t>
            </a:r>
          </a:p>
          <a:p>
            <a:r>
              <a:rPr lang="ru-RU" dirty="0" smtClean="0"/>
              <a:t>3. Признаки нарушений порядков оказания медицинской помощи;</a:t>
            </a:r>
          </a:p>
          <a:p>
            <a:r>
              <a:rPr lang="ru-RU" dirty="0"/>
              <a:t>4</a:t>
            </a:r>
            <a:r>
              <a:rPr lang="ru-RU" dirty="0" smtClean="0"/>
              <a:t>. Несвоевременное </a:t>
            </a:r>
            <a:r>
              <a:rPr lang="ru-RU" dirty="0"/>
              <a:t>внесение в систему </a:t>
            </a:r>
            <a:r>
              <a:rPr lang="ru-RU" dirty="0" smtClean="0"/>
              <a:t>МДЛП сведений о </a:t>
            </a:r>
            <a:r>
              <a:rPr lang="ru-RU" dirty="0"/>
              <a:t>выбытии </a:t>
            </a:r>
            <a:r>
              <a:rPr lang="ru-RU" dirty="0" smtClean="0"/>
              <a:t>вакцин против COVID-19.</a:t>
            </a:r>
          </a:p>
          <a:p>
            <a:r>
              <a:rPr lang="ru-RU" b="1" dirty="0"/>
              <a:t>Количество </a:t>
            </a:r>
            <a:r>
              <a:rPr lang="ru-RU" b="1" dirty="0" smtClean="0"/>
              <a:t>предостережений, объявленных </a:t>
            </a:r>
            <a:r>
              <a:rPr lang="ru-RU" b="1" dirty="0"/>
              <a:t>за 2021 год </a:t>
            </a:r>
            <a:r>
              <a:rPr lang="ru-RU" b="1" dirty="0" smtClean="0"/>
              <a:t>– 42.</a:t>
            </a:r>
            <a:endParaRPr lang="ru-RU" b="1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3683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314016" cy="4594522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Федеральный закон от 31.07.2020 N 247-ФЗ </a:t>
            </a:r>
            <a:r>
              <a:rPr lang="ru-RU" b="1" dirty="0">
                <a:effectLst/>
              </a:rPr>
              <a:t>"Об обязательных требованиях в Российской Федерации", </a:t>
            </a:r>
            <a:r>
              <a:rPr lang="ru-RU" dirty="0" smtClean="0">
                <a:effectLst/>
              </a:rPr>
              <a:t>(закон </a:t>
            </a:r>
            <a:r>
              <a:rPr lang="ru-RU" dirty="0">
                <a:effectLst/>
              </a:rPr>
              <a:t>о </a:t>
            </a:r>
            <a:r>
              <a:rPr lang="ru-RU" dirty="0" smtClean="0">
                <a:effectLst/>
              </a:rPr>
              <a:t>«регуляторной гильотине», «закон-спутник» №248-ФЗ)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66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9303</TotalTime>
  <Words>583</Words>
  <Application>Microsoft Office PowerPoint</Application>
  <PresentationFormat>Экран (4:3)</PresentationFormat>
  <Paragraphs>67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       Обзор нарушений обязательных требований, выявленных  Территориальным органом Росздравнадзора по Томской области в 2021 году</vt:lpstr>
      <vt:lpstr> Основные категории нарушений, по которым выданы предписания</vt:lpstr>
      <vt:lpstr> Основные нарушения прав граждан в сфере охраны здоровья</vt:lpstr>
      <vt:lpstr>Составы административных правонарушений, примененные в 2021 году</vt:lpstr>
      <vt:lpstr>НОВЫЙ ПОРЯДОК ВЕДЕНИЯ ГОСУДАРСТВЕННОГО И МУНИЦИПАЛЬНОГО КОНТРОЛЯ  </vt:lpstr>
      <vt:lpstr> Статья 56 № 248-ФЗ Виды контрольных (надзорных) мероприятий </vt:lpstr>
      <vt:lpstr> Статья 45 №248-ФЗ  Виды профилактических мероприятий </vt:lpstr>
      <vt:lpstr> Основные поводы для выдачи предостережений о недопустимости нарушения обязательных требований</vt:lpstr>
      <vt:lpstr>Федеральный закон от 31.07.2020 N 247-ФЗ "Об обязательных требованиях в Российской Федерации", (закон о «регуляторной гильотине», «закон-спутник» №248-ФЗ)</vt:lpstr>
      <vt:lpstr>Перечень неотмененных актов</vt:lpstr>
      <vt:lpstr>       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НОВЫЙ ПОРЯДОК ВЕДЕНИЯ ГОСУДАРСТВЕННОГО И МУНИЦИПАЛЬНОГО КОНТРОЛЯ  </dc:title>
  <dc:creator>1</dc:creator>
  <cp:lastModifiedBy>ANISIMOVA</cp:lastModifiedBy>
  <cp:revision>29</cp:revision>
  <cp:lastPrinted>2021-02-26T02:06:56Z</cp:lastPrinted>
  <dcterms:created xsi:type="dcterms:W3CDTF">2021-02-25T08:07:50Z</dcterms:created>
  <dcterms:modified xsi:type="dcterms:W3CDTF">2022-01-26T10:35:10Z</dcterms:modified>
</cp:coreProperties>
</file>